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1687" r:id="rId5"/>
    <p:sldId id="1689" r:id="rId6"/>
    <p:sldId id="1710" r:id="rId7"/>
    <p:sldId id="1706" r:id="rId8"/>
    <p:sldId id="261" r:id="rId9"/>
    <p:sldId id="1711" r:id="rId10"/>
    <p:sldId id="1697" r:id="rId11"/>
    <p:sldId id="1712" r:id="rId12"/>
    <p:sldId id="1708" r:id="rId13"/>
    <p:sldId id="1713" r:id="rId14"/>
    <p:sldId id="1705" r:id="rId15"/>
    <p:sldId id="1709" r:id="rId16"/>
    <p:sldId id="1714" r:id="rId17"/>
    <p:sldId id="272" r:id="rId18"/>
    <p:sldId id="160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uli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oxx11ZyYtR6ZZ18o84qrNNOPh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96BC0-DC34-F6B1-6DC3-824C28AE03CA}" v="724" dt="2022-03-02T14:49:41.174"/>
    <p1510:client id="{9546071E-5452-CA31-24A6-795367E9053E}" v="6" dt="2023-03-15T21:30:36.699"/>
    <p1510:client id="{E8CCF1F0-7EFE-0FB9-06F1-32D7107F5282}" v="12" dt="2023-03-15T15:51:00.518"/>
    <p1510:client id="{F6E48363-0D30-3B87-A2F5-02A137AE96C4}" v="3" dt="2022-03-02T14:51:12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6"/>
    <p:restoredTop sz="94694"/>
  </p:normalViewPr>
  <p:slideViewPr>
    <p:cSldViewPr snapToGrid="0">
      <p:cViewPr varScale="1">
        <p:scale>
          <a:sx n="119" d="100"/>
          <a:sy n="119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84080-EEAB-4EE5-8289-FA3868EBE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62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84080-EEAB-4EE5-8289-FA3868EBE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7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Photoresistor decreases resistance with increasing incident light intensity</a:t>
            </a: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53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Photoresistor decreases resistance with increasing incident light intensity</a:t>
            </a:r>
            <a:endParaRPr/>
          </a:p>
        </p:txBody>
      </p:sp>
      <p:sp>
        <p:nvSpPr>
          <p:cNvPr id="149" name="Google Shape;14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28211-FBDF-4A8C-98CC-E1F1A1145D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10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0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61443-AEE2-4B18-9A57-C4C105A74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83" y="1589"/>
            <a:ext cx="3040027" cy="228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02988-F05E-4ACB-A6D7-DCCDA3C07D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74" y="2286379"/>
            <a:ext cx="3053650" cy="2288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06383-552B-4CAE-AA1C-12A6EC4B19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4576739"/>
            <a:ext cx="3048000" cy="2287611"/>
          </a:xfrm>
          <a:prstGeom prst="rect">
            <a:avLst/>
          </a:prstGeom>
        </p:spPr>
      </p:pic>
      <p:pic>
        <p:nvPicPr>
          <p:cNvPr id="11" name="Picture 16" descr="social2">
            <a:extLst>
              <a:ext uri="{FF2B5EF4-FFF2-40B4-BE49-F238E27FC236}">
                <a16:creationId xmlns:a16="http://schemas.microsoft.com/office/drawing/2014/main" id="{31432135-1F72-4E80-BBFB-C29B3A4A2C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2412" y="0"/>
            <a:ext cx="3049588" cy="22860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6674A1D-3F2D-42DB-9BB2-15051D64A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4575175"/>
            <a:ext cx="34274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article-bionic3-1107">
            <a:extLst>
              <a:ext uri="{FF2B5EF4-FFF2-40B4-BE49-F238E27FC236}">
                <a16:creationId xmlns:a16="http://schemas.microsoft.com/office/drawing/2014/main" id="{B8248382-BC36-4791-A7BF-C5603A9B241C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0448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cyberdyne-hal-exoskeleton">
            <a:extLst>
              <a:ext uri="{FF2B5EF4-FFF2-40B4-BE49-F238E27FC236}">
                <a16:creationId xmlns:a16="http://schemas.microsoft.com/office/drawing/2014/main" id="{212EC375-16F0-46AB-A1A6-6D79561CCA55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7" y="1589"/>
            <a:ext cx="3048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exoskeleton1x2760">
            <a:extLst>
              <a:ext uri="{FF2B5EF4-FFF2-40B4-BE49-F238E27FC236}">
                <a16:creationId xmlns:a16="http://schemas.microsoft.com/office/drawing/2014/main" id="{DA96E60F-C01B-4EFB-A954-69382A47C4C9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0413"/>
            <a:ext cx="30464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10_S3_snapshot">
            <a:extLst>
              <a:ext uri="{FF2B5EF4-FFF2-40B4-BE49-F238E27FC236}">
                <a16:creationId xmlns:a16="http://schemas.microsoft.com/office/drawing/2014/main" id="{FF884865-1624-4263-83F2-CDEE3C8A6A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9176"/>
            <a:ext cx="3044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7" descr="491272main_robonaut2_lg">
            <a:extLst>
              <a:ext uri="{FF2B5EF4-FFF2-40B4-BE49-F238E27FC236}">
                <a16:creationId xmlns:a16="http://schemas.microsoft.com/office/drawing/2014/main" id="{0DCB4BCF-7485-4A25-9AD3-1AFEB5BC5E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28282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RobotInHome5">
            <a:extLst>
              <a:ext uri="{FF2B5EF4-FFF2-40B4-BE49-F238E27FC236}">
                <a16:creationId xmlns:a16="http://schemas.microsoft.com/office/drawing/2014/main" id="{D2E385E6-7863-4354-9AF6-803AC0015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457041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9" descr="riken-robear-2">
            <a:extLst>
              <a:ext uri="{FF2B5EF4-FFF2-40B4-BE49-F238E27FC236}">
                <a16:creationId xmlns:a16="http://schemas.microsoft.com/office/drawing/2014/main" id="{D191AFCC-95E5-42E2-9C95-C7E3BC8C09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286000"/>
            <a:ext cx="30464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24000" y="2154239"/>
            <a:ext cx="9144000" cy="1597024"/>
          </a:xfrm>
          <a:solidFill>
            <a:schemeClr val="bg1">
              <a:alpha val="88000"/>
            </a:schemeClr>
          </a:solidFill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752493" y="3868738"/>
            <a:ext cx="6687014" cy="1137230"/>
          </a:xfrm>
          <a:solidFill>
            <a:schemeClr val="bg1">
              <a:alpha val="88000"/>
            </a:schemeClr>
          </a:solidFill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B5A4977-38BE-4FB3-AA18-ECC9FAFA6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137"/>
            <a:ext cx="12195164" cy="573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46441"/>
            <a:ext cx="9144000" cy="1463521"/>
          </a:xfrm>
          <a:solidFill>
            <a:schemeClr val="bg1">
              <a:alpha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2493" y="3602038"/>
            <a:ext cx="6687014" cy="113723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7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50000"/>
              </a:lnSpc>
              <a:buSzPct val="80000"/>
              <a:buFont typeface="Wingdings" panose="05000000000000000000" pitchFamily="2" charset="2"/>
              <a:buChar char="§"/>
              <a:defRPr/>
            </a:lvl1pPr>
            <a:lvl2pPr marL="685800" indent="-228600">
              <a:lnSpc>
                <a:spcPct val="150000"/>
              </a:lnSpc>
              <a:buSzPct val="80000"/>
              <a:buFont typeface="Wingdings" panose="05000000000000000000" pitchFamily="2" charset="2"/>
              <a:buChar char="§"/>
              <a:defRPr sz="2600"/>
            </a:lvl2pPr>
            <a:lvl3pPr marL="1143000" indent="-228600">
              <a:lnSpc>
                <a:spcPct val="150000"/>
              </a:lnSpc>
              <a:buSzPct val="80000"/>
              <a:buFont typeface="Wingdings" panose="05000000000000000000" pitchFamily="2" charset="2"/>
              <a:buChar char="§"/>
              <a:defRPr sz="2400"/>
            </a:lvl3pPr>
            <a:lvl4pPr marL="1600200" indent="-228600">
              <a:lnSpc>
                <a:spcPct val="150000"/>
              </a:lnSpc>
              <a:buSzPct val="80000"/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SzPct val="80000"/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61443-AEE2-4B18-9A57-C4C105A74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83" y="1589"/>
            <a:ext cx="3040027" cy="228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02988-F05E-4ACB-A6D7-DCCDA3C07D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74" y="2286379"/>
            <a:ext cx="3053650" cy="2288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06383-552B-4CAE-AA1C-12A6EC4B19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4576739"/>
            <a:ext cx="3048000" cy="2287611"/>
          </a:xfrm>
          <a:prstGeom prst="rect">
            <a:avLst/>
          </a:prstGeom>
        </p:spPr>
      </p:pic>
      <p:pic>
        <p:nvPicPr>
          <p:cNvPr id="11" name="Picture 16" descr="social2">
            <a:extLst>
              <a:ext uri="{FF2B5EF4-FFF2-40B4-BE49-F238E27FC236}">
                <a16:creationId xmlns:a16="http://schemas.microsoft.com/office/drawing/2014/main" id="{31432135-1F72-4E80-BBFB-C29B3A4A2C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2412" y="0"/>
            <a:ext cx="3049588" cy="22860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6674A1D-3F2D-42DB-9BB2-15051D64A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4575175"/>
            <a:ext cx="34274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article-bionic3-1107">
            <a:extLst>
              <a:ext uri="{FF2B5EF4-FFF2-40B4-BE49-F238E27FC236}">
                <a16:creationId xmlns:a16="http://schemas.microsoft.com/office/drawing/2014/main" id="{B8248382-BC36-4791-A7BF-C5603A9B241C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0448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cyberdyne-hal-exoskeleton">
            <a:extLst>
              <a:ext uri="{FF2B5EF4-FFF2-40B4-BE49-F238E27FC236}">
                <a16:creationId xmlns:a16="http://schemas.microsoft.com/office/drawing/2014/main" id="{212EC375-16F0-46AB-A1A6-6D79561CCA55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7" y="1589"/>
            <a:ext cx="3048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exoskeleton1x2760">
            <a:extLst>
              <a:ext uri="{FF2B5EF4-FFF2-40B4-BE49-F238E27FC236}">
                <a16:creationId xmlns:a16="http://schemas.microsoft.com/office/drawing/2014/main" id="{DA96E60F-C01B-4EFB-A954-69382A47C4C9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0413"/>
            <a:ext cx="30464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10_S3_snapshot">
            <a:extLst>
              <a:ext uri="{FF2B5EF4-FFF2-40B4-BE49-F238E27FC236}">
                <a16:creationId xmlns:a16="http://schemas.microsoft.com/office/drawing/2014/main" id="{FF884865-1624-4263-83F2-CDEE3C8A6A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9176"/>
            <a:ext cx="3044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7" descr="491272main_robonaut2_lg">
            <a:extLst>
              <a:ext uri="{FF2B5EF4-FFF2-40B4-BE49-F238E27FC236}">
                <a16:creationId xmlns:a16="http://schemas.microsoft.com/office/drawing/2014/main" id="{0DCB4BCF-7485-4A25-9AD3-1AFEB5BC5E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28282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RobotInHome5">
            <a:extLst>
              <a:ext uri="{FF2B5EF4-FFF2-40B4-BE49-F238E27FC236}">
                <a16:creationId xmlns:a16="http://schemas.microsoft.com/office/drawing/2014/main" id="{D2E385E6-7863-4354-9AF6-803AC0015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457041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9" descr="riken-robear-2">
            <a:extLst>
              <a:ext uri="{FF2B5EF4-FFF2-40B4-BE49-F238E27FC236}">
                <a16:creationId xmlns:a16="http://schemas.microsoft.com/office/drawing/2014/main" id="{D191AFCC-95E5-42E2-9C95-C7E3BC8C09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286000"/>
            <a:ext cx="30464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FEA9E0-A862-42F9-9CA6-12C70677C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5795"/>
            <a:ext cx="10515600" cy="1406680"/>
          </a:xfrm>
          <a:solidFill>
            <a:srgbClr val="FFFFFF">
              <a:alpha val="88000"/>
            </a:srgbClr>
          </a:solidFill>
        </p:spPr>
        <p:txBody>
          <a:bodyPr anchor="b"/>
          <a:lstStyle>
            <a:lvl1pPr>
              <a:defRPr sz="6000">
                <a:solidFill>
                  <a:srgbClr val="2828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0A1D90D-D1B6-475B-850D-22D9E78E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736917"/>
          </a:xfrm>
          <a:solidFill>
            <a:srgbClr val="FFFFFF">
              <a:alpha val="88000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rgbClr val="28282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7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Title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CDD2B7B-8CB1-46CF-B272-A77BE1B48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87" y="486052"/>
            <a:ext cx="7099026" cy="333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25325"/>
            <a:ext cx="10515600" cy="1325563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9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DB479-B134-4815-B5C0-6F6762685D57}"/>
              </a:ext>
            </a:extLst>
          </p:cNvPr>
          <p:cNvGrpSpPr/>
          <p:nvPr userDrawn="1"/>
        </p:nvGrpSpPr>
        <p:grpSpPr>
          <a:xfrm>
            <a:off x="0" y="0"/>
            <a:ext cx="12192000" cy="4575175"/>
            <a:chOff x="0" y="0"/>
            <a:chExt cx="12192000" cy="45751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A2A188-CEF2-4CCD-A495-2C8F5729F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383" y="1589"/>
              <a:ext cx="3040027" cy="2281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E5EFBD-3237-4AA9-9F5D-23AB6830D5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174" y="2286379"/>
              <a:ext cx="3053650" cy="2288796"/>
            </a:xfrm>
            <a:prstGeom prst="rect">
              <a:avLst/>
            </a:prstGeom>
          </p:spPr>
        </p:pic>
        <p:pic>
          <p:nvPicPr>
            <p:cNvPr id="10" name="Picture 16" descr="social2">
              <a:extLst>
                <a:ext uri="{FF2B5EF4-FFF2-40B4-BE49-F238E27FC236}">
                  <a16:creationId xmlns:a16="http://schemas.microsoft.com/office/drawing/2014/main" id="{156938FA-BBEB-4A4E-A494-3618124A17E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42412" y="0"/>
              <a:ext cx="3049588" cy="2286000"/>
            </a:xfrm>
            <a:prstGeom prst="rect">
              <a:avLst/>
            </a:prstGeom>
          </p:spPr>
        </p:pic>
        <p:pic>
          <p:nvPicPr>
            <p:cNvPr id="12" name="Picture 11" descr="article-bionic3-1107">
              <a:extLst>
                <a:ext uri="{FF2B5EF4-FFF2-40B4-BE49-F238E27FC236}">
                  <a16:creationId xmlns:a16="http://schemas.microsoft.com/office/drawing/2014/main" id="{3ACD0E9E-7C8B-46F4-9A6E-25784655BCB7}"/>
                </a:ext>
              </a:extLst>
            </p:cNvPr>
            <p:cNvPicPr preferRelativeResize="0">
              <a:picLocks noChangeAspect="1" noChangeArrowheads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3044825" cy="228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cyberdyne-hal-exoskeleton">
              <a:extLst>
                <a:ext uri="{FF2B5EF4-FFF2-40B4-BE49-F238E27FC236}">
                  <a16:creationId xmlns:a16="http://schemas.microsoft.com/office/drawing/2014/main" id="{4F1B7486-188E-478D-9654-84111DA2755C}"/>
                </a:ext>
              </a:extLst>
            </p:cNvPr>
            <p:cNvPicPr preferRelativeResize="0">
              <a:picLocks noChangeAspect="1" noChangeArrowheads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587" y="1589"/>
              <a:ext cx="3048000" cy="228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5" descr="P10_S3_snapshot">
              <a:extLst>
                <a:ext uri="{FF2B5EF4-FFF2-40B4-BE49-F238E27FC236}">
                  <a16:creationId xmlns:a16="http://schemas.microsoft.com/office/drawing/2014/main" id="{9BA463FC-7A70-4AD7-956A-3A6AEC251723}"/>
                </a:ext>
              </a:extLst>
            </p:cNvPr>
            <p:cNvPicPr preferRelativeResize="0"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89176"/>
              <a:ext cx="3044825" cy="228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7" descr="491272main_robonaut2_lg">
              <a:extLst>
                <a:ext uri="{FF2B5EF4-FFF2-40B4-BE49-F238E27FC236}">
                  <a16:creationId xmlns:a16="http://schemas.microsoft.com/office/drawing/2014/main" id="{CF08CB87-6288-4397-BCC0-E092DA8DD48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999" y="2282825"/>
              <a:ext cx="3048000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riken-robear-2">
              <a:extLst>
                <a:ext uri="{FF2B5EF4-FFF2-40B4-BE49-F238E27FC236}">
                  <a16:creationId xmlns:a16="http://schemas.microsoft.com/office/drawing/2014/main" id="{408922AC-2E91-48A4-BEA0-D58C34C0756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53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587" y="2286000"/>
              <a:ext cx="3046412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164"/>
            <a:ext cx="10515600" cy="1325563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7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B480-A111-4196-BB54-9AA8E8DA7B83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365B5-0071-4EDA-AC8B-842963468B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9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Muli" panose="02000303000000000000" pitchFamily="2" charset="0"/>
              </a:defRPr>
            </a:lvl1pPr>
          </a:lstStyle>
          <a:p>
            <a:fld id="{537FB480-A111-4196-BB54-9AA8E8DA7B83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Muli" panose="020003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uli" panose="02000303000000000000" pitchFamily="2" charset="0"/>
              </a:defRPr>
            </a:lvl1pPr>
          </a:lstStyle>
          <a:p>
            <a:fld id="{69A365B5-0071-4EDA-AC8B-842963468B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2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SzPct val="8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oncone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28" y="1781504"/>
            <a:ext cx="8525743" cy="1960234"/>
          </a:xfrm>
        </p:spPr>
        <p:txBody>
          <a:bodyPr anchor="ctr">
            <a:noAutofit/>
          </a:bodyPr>
          <a:lstStyle/>
          <a:p>
            <a:r>
              <a:rPr lang="en-US" sz="5200" dirty="0"/>
              <a:t>CSCI 3302</a:t>
            </a:r>
            <a:br>
              <a:rPr lang="en-US" sz="5200" dirty="0"/>
            </a:br>
            <a:r>
              <a:rPr lang="en-US" sz="5200" dirty="0"/>
              <a:t>Introduction to Robotics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2493" y="4157769"/>
            <a:ext cx="6687014" cy="113723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3100" dirty="0"/>
              <a:t>Alessandro Roncone</a:t>
            </a:r>
          </a:p>
          <a:p>
            <a:r>
              <a:rPr lang="en-US" dirty="0">
                <a:hlinkClick r:id="rId3"/>
              </a:rPr>
              <a:t>aroncone@colorado.edu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52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C30-19A6-4D8B-A539-9A2D2CC4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parameter do you think will affect planning time the most?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5CA-E45F-4E3D-8EAC-0F85166B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4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690927" y="42674"/>
            <a:ext cx="10905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defRPr/>
            </a:pP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C-SPACE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3E98D-E7E4-7440-90E7-7535C465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3" y="1563987"/>
            <a:ext cx="3035772" cy="2994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93029-E300-C747-9ABC-BD6F434E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14" y="1563987"/>
            <a:ext cx="3123639" cy="2994368"/>
          </a:xfrm>
          <a:prstGeom prst="rect">
            <a:avLst/>
          </a:prstGeom>
        </p:spPr>
      </p:pic>
      <p:pic>
        <p:nvPicPr>
          <p:cNvPr id="2" name="Picture 3" descr="Shape&#10;&#10;Description automatically generated">
            <a:extLst>
              <a:ext uri="{FF2B5EF4-FFF2-40B4-BE49-F238E27FC236}">
                <a16:creationId xmlns:a16="http://schemas.microsoft.com/office/drawing/2014/main" id="{0914E4B1-1F38-4F35-9D10-860903F1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31" y="1047096"/>
            <a:ext cx="3672467" cy="4168292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3D998EF-0AB0-4058-A5DA-C2EE45678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5" y="5212013"/>
            <a:ext cx="3672468" cy="8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970A-57E7-524B-AB4F-A58F7BE0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36C8-B4A4-584C-9E97-642A0794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414" y="2140543"/>
            <a:ext cx="4134757" cy="41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8C628CB-3CAB-8C49-9443-FD4A5E76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2037356"/>
            <a:ext cx="4237945" cy="42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29C2BF5-D864-4136-8653-D5CF85CD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19" y="1440035"/>
            <a:ext cx="3804492" cy="63314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Dijkstra's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6BCA8BB-CBA6-493A-B7BC-C503E2F6A255}"/>
              </a:ext>
            </a:extLst>
          </p:cNvPr>
          <p:cNvSpPr txBox="1">
            <a:spLocks/>
          </p:cNvSpPr>
          <p:nvPr/>
        </p:nvSpPr>
        <p:spPr>
          <a:xfrm>
            <a:off x="6710190" y="1509809"/>
            <a:ext cx="3804492" cy="6331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9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FA3F-67C4-421F-B0BE-9B36507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3 modes in provided code skeleton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9F17E-9E68-46B3-AAFA-D38D5C1D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  </a:t>
            </a:r>
            <a:r>
              <a:rPr lang="en-US" dirty="0">
                <a:ea typeface="+mn-lt"/>
                <a:cs typeface="+mn-lt"/>
              </a:rPr>
              <a:t>Manual mode for mapping</a:t>
            </a:r>
          </a:p>
          <a:p>
            <a:pPr lvl="2"/>
            <a:r>
              <a:rPr lang="en-US" dirty="0">
                <a:ea typeface="+mn-lt"/>
                <a:cs typeface="+mn-lt"/>
              </a:rPr>
              <a:t>Use keyboard control to drive around</a:t>
            </a:r>
          </a:p>
          <a:p>
            <a:pPr lvl="2"/>
            <a:r>
              <a:rPr lang="en-US" dirty="0">
                <a:ea typeface="+mn-lt"/>
                <a:cs typeface="+mn-lt"/>
              </a:rPr>
              <a:t>Save generated map to </a:t>
            </a:r>
            <a:r>
              <a:rPr lang="en-US" dirty="0" err="1">
                <a:ea typeface="+mn-lt"/>
                <a:cs typeface="+mn-lt"/>
              </a:rPr>
              <a:t>map.npy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  Planner mode for path generation</a:t>
            </a:r>
          </a:p>
          <a:p>
            <a:pPr lvl="2"/>
            <a:r>
              <a:rPr lang="en-US" dirty="0">
                <a:cs typeface="Calibri"/>
              </a:rPr>
              <a:t>Implement + test planning algorithm on toy map (to parallelize teamwork)</a:t>
            </a:r>
          </a:p>
          <a:p>
            <a:pPr lvl="2"/>
            <a:r>
              <a:rPr lang="en-US" dirty="0">
                <a:cs typeface="Calibri"/>
              </a:rPr>
              <a:t>Create configuration space. Visualize.</a:t>
            </a:r>
          </a:p>
          <a:p>
            <a:pPr lvl="2"/>
            <a:r>
              <a:rPr lang="en-US" dirty="0">
                <a:cs typeface="Calibri"/>
              </a:rPr>
              <a:t>Plan path (</a:t>
            </a:r>
            <a:r>
              <a:rPr lang="en-US" dirty="0">
                <a:ea typeface="+mn-lt"/>
                <a:cs typeface="+mn-lt"/>
              </a:rPr>
              <a:t>using A*[highly recommended] or Dijkstra's</a:t>
            </a:r>
            <a:r>
              <a:rPr lang="en-US" dirty="0">
                <a:cs typeface="Calibri"/>
              </a:rPr>
              <a:t>) in config space. Save planned path to .</a:t>
            </a:r>
            <a:r>
              <a:rPr lang="en-US" dirty="0" err="1">
                <a:cs typeface="Calibri"/>
              </a:rPr>
              <a:t>npy</a:t>
            </a:r>
            <a:r>
              <a:rPr lang="en-US" dirty="0">
                <a:cs typeface="Calibri"/>
              </a:rPr>
              <a:t> file.</a:t>
            </a:r>
          </a:p>
          <a:p>
            <a:r>
              <a:rPr lang="en-US" dirty="0">
                <a:cs typeface="Calibri"/>
              </a:rPr>
              <a:t>  Autonomous mode for path following</a:t>
            </a:r>
          </a:p>
          <a:p>
            <a:pPr lvl="2"/>
            <a:r>
              <a:rPr lang="en-US" dirty="0">
                <a:cs typeface="Calibri"/>
              </a:rPr>
              <a:t>Load path from .</a:t>
            </a:r>
            <a:r>
              <a:rPr lang="en-US" dirty="0" err="1">
                <a:cs typeface="Calibri"/>
              </a:rPr>
              <a:t>npy</a:t>
            </a:r>
            <a:r>
              <a:rPr lang="en-US" dirty="0">
                <a:cs typeface="Calibri"/>
              </a:rPr>
              <a:t> file. Visualize.</a:t>
            </a:r>
          </a:p>
          <a:p>
            <a:pPr lvl="2"/>
            <a:r>
              <a:rPr lang="en-US" dirty="0">
                <a:cs typeface="Calibri"/>
              </a:rPr>
              <a:t>Execute using feedback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B958-27AA-42EB-ACCA-73671BAA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lab is worth 150  points!</a:t>
            </a:r>
          </a:p>
        </p:txBody>
      </p:sp>
      <p:sp>
        <p:nvSpPr>
          <p:cNvPr id="231" name="Google Shape;231;p1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5800" dirty="0">
                <a:latin typeface="+mj-lt"/>
              </a:rPr>
              <a:t>FAQs:</a:t>
            </a:r>
          </a:p>
          <a:p>
            <a:r>
              <a:rPr lang="en-US" dirty="0"/>
              <a:t>What’s due at the end of today? </a:t>
            </a:r>
          </a:p>
          <a:p>
            <a:pPr lvl="1"/>
            <a:r>
              <a:rPr lang="en-US" dirty="0"/>
              <a:t>Nothing, this is a 2.5-week lab. Due Friday 04/07 at 11:59pm.</a:t>
            </a:r>
            <a:endParaRPr lang="en-US" dirty="0">
              <a:cs typeface="Calibri"/>
            </a:endParaRPr>
          </a:p>
          <a:p>
            <a:r>
              <a:rPr lang="en-US" dirty="0"/>
              <a:t>What do I turn in?</a:t>
            </a:r>
          </a:p>
          <a:p>
            <a:pPr lvl="1"/>
            <a:r>
              <a:rPr lang="en-US" dirty="0"/>
              <a:t>ONE person needs to turn in the lab report and code per group.</a:t>
            </a:r>
          </a:p>
          <a:p>
            <a:r>
              <a:rPr lang="en-US" dirty="0"/>
              <a:t>We’re done! Can we leave?</a:t>
            </a:r>
          </a:p>
          <a:p>
            <a:pPr lvl="1"/>
            <a:r>
              <a:rPr lang="en-US" dirty="0"/>
              <a:t>Yep. Lab is meant to provide an interactive problem-solving time.  If you complete the work early, you are free to go!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A29EE-F2F8-4A5B-82DF-F8CE1A0B5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630488"/>
            <a:ext cx="6858000" cy="1597024"/>
          </a:xfrm>
        </p:spPr>
        <p:txBody>
          <a:bodyPr anchor="ctr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474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1FF1B4-0931-4436-853B-8808628AE1A2}"/>
              </a:ext>
            </a:extLst>
          </p:cNvPr>
          <p:cNvSpPr txBox="1">
            <a:spLocks/>
          </p:cNvSpPr>
          <p:nvPr/>
        </p:nvSpPr>
        <p:spPr>
          <a:xfrm>
            <a:off x="1833128" y="1781504"/>
            <a:ext cx="8525743" cy="1960234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Lab 5 </a:t>
            </a:r>
            <a:br>
              <a:rPr lang="en-US" dirty="0"/>
            </a:br>
            <a:r>
              <a:rPr lang="en-US" sz="4000" dirty="0"/>
              <a:t>Mapping </a:t>
            </a:r>
            <a:r>
              <a:rPr lang="en-US" sz="4000"/>
              <a:t>and Planning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00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6376-38D0-4D11-800C-DF1546D9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715A-BBA2-4B8F-A35C-FAE4E6E1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  Lab 2 – Forward Kinematics [wheel velocities </a:t>
            </a:r>
            <a:r>
              <a:rPr lang="en-US" sz="2400" dirty="0">
                <a:ea typeface="+mn-lt"/>
                <a:cs typeface="+mn-lt"/>
              </a:rPr>
              <a:t>→ robot x, y, θ</a:t>
            </a:r>
            <a:r>
              <a:rPr lang="en-US" sz="2400" dirty="0">
                <a:cs typeface="Calibri"/>
              </a:rPr>
              <a:t>]  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  Lab 3 – Inverse Kinematics</a:t>
            </a:r>
            <a:r>
              <a:rPr lang="en-US" sz="2400" dirty="0">
                <a:ea typeface="+mn-lt"/>
                <a:cs typeface="+mn-lt"/>
              </a:rPr>
              <a:t> + Feedback</a:t>
            </a:r>
            <a:r>
              <a:rPr lang="en-US" sz="2400" dirty="0">
                <a:cs typeface="Calibri"/>
              </a:rPr>
              <a:t> Control</a:t>
            </a:r>
            <a:endParaRPr lang="en-US">
              <a:cs typeface="Calibri"/>
            </a:endParaRPr>
          </a:p>
          <a:p>
            <a:r>
              <a:rPr lang="en-US" sz="2400" dirty="0">
                <a:cs typeface="Calibri"/>
              </a:rPr>
              <a:t>  Lab 4 – Mapping</a:t>
            </a:r>
          </a:p>
          <a:p>
            <a:r>
              <a:rPr lang="en-US" sz="2400" dirty="0">
                <a:cs typeface="Calibri"/>
              </a:rPr>
              <a:t>  Lab 5 [today – April 7] -- Put it all together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70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47D523A-7D0E-F24B-95DD-891A0D286C07}"/>
              </a:ext>
            </a:extLst>
          </p:cNvPr>
          <p:cNvSpPr/>
          <p:nvPr/>
        </p:nvSpPr>
        <p:spPr>
          <a:xfrm>
            <a:off x="1791730" y="2017755"/>
            <a:ext cx="5325762" cy="2979523"/>
          </a:xfrm>
          <a:prstGeom prst="parallelogram">
            <a:avLst>
              <a:gd name="adj" fmla="val 50298"/>
            </a:avLst>
          </a:prstGeom>
          <a:solidFill>
            <a:schemeClr val="bg2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246062" y="3214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/>
              <a:t>Today: Odometry, Mapping and Inverse Kinematics</a:t>
            </a:r>
            <a:endParaRPr dirty="0"/>
          </a:p>
        </p:txBody>
      </p:sp>
      <p:pic>
        <p:nvPicPr>
          <p:cNvPr id="1028" name="Picture 4" descr="Robot Question Mark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212DE6C0-9197-BC46-8A2C-ED77BB4D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3778" l="9778" r="89778">
                        <a14:foregroundMark x1="41778" y1="87556" x2="52444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1852032" cy="1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CA1248-D2F8-7F46-90B8-CCCC8501E778}"/>
              </a:ext>
            </a:extLst>
          </p:cNvPr>
          <p:cNvSpPr txBox="1"/>
          <p:nvPr/>
        </p:nvSpPr>
        <p:spPr>
          <a:xfrm>
            <a:off x="4756611" y="2971800"/>
            <a:ext cx="2767913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8E4DB14-2212-E049-89A7-5C7282595835}"/>
              </a:ext>
            </a:extLst>
          </p:cNvPr>
          <p:cNvSpPr/>
          <p:nvPr/>
        </p:nvSpPr>
        <p:spPr>
          <a:xfrm>
            <a:off x="2879124" y="3210908"/>
            <a:ext cx="2619633" cy="1336378"/>
          </a:xfrm>
          <a:custGeom>
            <a:avLst/>
            <a:gdLst>
              <a:gd name="connsiteX0" fmla="*/ 0 w 2619633"/>
              <a:gd name="connsiteY0" fmla="*/ 1336378 h 1336378"/>
              <a:gd name="connsiteX1" fmla="*/ 889687 w 2619633"/>
              <a:gd name="connsiteY1" fmla="*/ 953319 h 1336378"/>
              <a:gd name="connsiteX2" fmla="*/ 1099752 w 2619633"/>
              <a:gd name="connsiteY2" fmla="*/ 63633 h 1336378"/>
              <a:gd name="connsiteX3" fmla="*/ 1816444 w 2619633"/>
              <a:gd name="connsiteY3" fmla="*/ 162487 h 1336378"/>
              <a:gd name="connsiteX4" fmla="*/ 2100649 w 2619633"/>
              <a:gd name="connsiteY4" fmla="*/ 891535 h 1336378"/>
              <a:gd name="connsiteX5" fmla="*/ 2619633 w 2619633"/>
              <a:gd name="connsiteY5" fmla="*/ 656757 h 1336378"/>
              <a:gd name="connsiteX6" fmla="*/ 2619633 w 2619633"/>
              <a:gd name="connsiteY6" fmla="*/ 656757 h 133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9633" h="1336378">
                <a:moveTo>
                  <a:pt x="0" y="1336378"/>
                </a:moveTo>
                <a:cubicBezTo>
                  <a:pt x="353197" y="1250910"/>
                  <a:pt x="706395" y="1165443"/>
                  <a:pt x="889687" y="953319"/>
                </a:cubicBezTo>
                <a:cubicBezTo>
                  <a:pt x="1072979" y="741195"/>
                  <a:pt x="945293" y="195438"/>
                  <a:pt x="1099752" y="63633"/>
                </a:cubicBezTo>
                <a:cubicBezTo>
                  <a:pt x="1254211" y="-68172"/>
                  <a:pt x="1649628" y="24503"/>
                  <a:pt x="1816444" y="162487"/>
                </a:cubicBezTo>
                <a:cubicBezTo>
                  <a:pt x="1983260" y="300471"/>
                  <a:pt x="1966784" y="809157"/>
                  <a:pt x="2100649" y="891535"/>
                </a:cubicBezTo>
                <a:cubicBezTo>
                  <a:pt x="2234514" y="973913"/>
                  <a:pt x="2619633" y="656757"/>
                  <a:pt x="2619633" y="656757"/>
                </a:cubicBezTo>
                <a:lnTo>
                  <a:pt x="2619633" y="656757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05D84-43A1-5A41-8C01-AE0E53735D79}"/>
              </a:ext>
            </a:extLst>
          </p:cNvPr>
          <p:cNvSpPr txBox="1"/>
          <p:nvPr/>
        </p:nvSpPr>
        <p:spPr>
          <a:xfrm>
            <a:off x="2879124" y="5368045"/>
            <a:ext cx="6388443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put it all together?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2321BB-067C-0C4B-ACCE-08C299A1E825}"/>
              </a:ext>
            </a:extLst>
          </p:cNvPr>
          <p:cNvCxnSpPr/>
          <p:nvPr/>
        </p:nvCxnSpPr>
        <p:spPr>
          <a:xfrm>
            <a:off x="1791730" y="5090984"/>
            <a:ext cx="39665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FDDE46-559F-EB49-8AA7-D7A8FFF4305C}"/>
              </a:ext>
            </a:extLst>
          </p:cNvPr>
          <p:cNvCxnSpPr>
            <a:cxnSpLocks/>
          </p:cNvCxnSpPr>
          <p:nvPr/>
        </p:nvCxnSpPr>
        <p:spPr>
          <a:xfrm flipV="1">
            <a:off x="1680519" y="1901138"/>
            <a:ext cx="1573351" cy="3189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6C0BC4-8722-304D-B125-4E8422BEBCE0}"/>
              </a:ext>
            </a:extLst>
          </p:cNvPr>
          <p:cNvSpPr txBox="1"/>
          <p:nvPr/>
        </p:nvSpPr>
        <p:spPr>
          <a:xfrm>
            <a:off x="4802810" y="5014783"/>
            <a:ext cx="1910878" cy="583794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EF67E6-A4FA-8049-91C1-04750EE6A302}"/>
              </a:ext>
            </a:extLst>
          </p:cNvPr>
          <p:cNvSpPr txBox="1"/>
          <p:nvPr/>
        </p:nvSpPr>
        <p:spPr>
          <a:xfrm>
            <a:off x="2158161" y="1448797"/>
            <a:ext cx="1910878" cy="583794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8F9813-1529-D547-BF5D-3820EC648A5E}"/>
              </a:ext>
            </a:extLst>
          </p:cNvPr>
          <p:cNvCxnSpPr>
            <a:cxnSpLocks/>
          </p:cNvCxnSpPr>
          <p:nvPr/>
        </p:nvCxnSpPr>
        <p:spPr>
          <a:xfrm flipV="1">
            <a:off x="1684638" y="1448797"/>
            <a:ext cx="0" cy="3698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592403C-168F-D640-92E9-516454BC766F}"/>
              </a:ext>
            </a:extLst>
          </p:cNvPr>
          <p:cNvCxnSpPr>
            <a:cxnSpLocks/>
          </p:cNvCxnSpPr>
          <p:nvPr/>
        </p:nvCxnSpPr>
        <p:spPr>
          <a:xfrm flipV="1">
            <a:off x="654464" y="3329143"/>
            <a:ext cx="1136230" cy="664239"/>
          </a:xfrm>
          <a:prstGeom prst="curvedConnector3">
            <a:avLst>
              <a:gd name="adj1" fmla="val 1674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ED4FF9-32E0-B341-B73C-94A49093824C}"/>
              </a:ext>
            </a:extLst>
          </p:cNvPr>
          <p:cNvSpPr txBox="1"/>
          <p:nvPr/>
        </p:nvSpPr>
        <p:spPr>
          <a:xfrm>
            <a:off x="1222579" y="2698496"/>
            <a:ext cx="1910878" cy="583794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84C67B-E8E2-9647-8CDA-A2E15AF8A5B4}"/>
              </a:ext>
            </a:extLst>
          </p:cNvPr>
          <p:cNvSpPr txBox="1"/>
          <p:nvPr/>
        </p:nvSpPr>
        <p:spPr>
          <a:xfrm>
            <a:off x="4176130" y="1531722"/>
            <a:ext cx="2767913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BB79D952-E623-9E41-95E7-51D3161865D9}"/>
              </a:ext>
            </a:extLst>
          </p:cNvPr>
          <p:cNvSpPr/>
          <p:nvPr/>
        </p:nvSpPr>
        <p:spPr>
          <a:xfrm>
            <a:off x="4069039" y="2807746"/>
            <a:ext cx="513719" cy="1185636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834CC-781D-EF43-BA8F-4604328992BB}"/>
              </a:ext>
            </a:extLst>
          </p:cNvPr>
          <p:cNvSpPr txBox="1"/>
          <p:nvPr/>
        </p:nvSpPr>
        <p:spPr>
          <a:xfrm>
            <a:off x="2941941" y="2087803"/>
            <a:ext cx="2767913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4963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/>
              <a:t>Lab Setup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E5010-DB6D-8E43-ACB1-5D6ACA1B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9026"/>
            <a:ext cx="5750380" cy="3659948"/>
          </a:xfrm>
          <a:prstGeom prst="rect">
            <a:avLst/>
          </a:prstGeom>
        </p:spPr>
      </p:pic>
      <p:pic>
        <p:nvPicPr>
          <p:cNvPr id="4" name="Picture 4" descr="Image 1 - Hokuyo-URG-04LX-UG01-LiDAR-Laser-Range-Finder">
            <a:extLst>
              <a:ext uri="{FF2B5EF4-FFF2-40B4-BE49-F238E27FC236}">
                <a16:creationId xmlns:a16="http://schemas.microsoft.com/office/drawing/2014/main" id="{9BE90774-D994-694F-A67F-7497C53F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49" y="2569579"/>
            <a:ext cx="2471057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ago — MSA Robotics">
            <a:extLst>
              <a:ext uri="{FF2B5EF4-FFF2-40B4-BE49-F238E27FC236}">
                <a16:creationId xmlns:a16="http://schemas.microsoft.com/office/drawing/2014/main" id="{7751F44E-3BEF-E74F-B511-9614AF42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5" b="98182" l="9290" r="89071">
                        <a14:foregroundMark x1="50273" y1="9818" x2="66667" y2="9818"/>
                        <a14:foregroundMark x1="66667" y1="9818" x2="67213" y2="9818"/>
                        <a14:foregroundMark x1="24590" y1="84000" x2="38251" y2="90182"/>
                        <a14:foregroundMark x1="38251" y1="90182" x2="55191" y2="91636"/>
                        <a14:foregroundMark x1="55191" y1="91636" x2="59563" y2="91636"/>
                        <a14:foregroundMark x1="62842" y1="83636" x2="64481" y2="80000"/>
                        <a14:foregroundMark x1="24590" y1="86909" x2="28415" y2="90545"/>
                        <a14:foregroundMark x1="42623" y1="98182" x2="42623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59" y="1817364"/>
            <a:ext cx="2144941" cy="32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FC3D9-8844-4CD3-AEA3-967DC7CC8D41}"/>
              </a:ext>
            </a:extLst>
          </p:cNvPr>
          <p:cNvSpPr txBox="1"/>
          <p:nvPr/>
        </p:nvSpPr>
        <p:spPr>
          <a:xfrm>
            <a:off x="6973390" y="5160134"/>
            <a:ext cx="2634872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</a:rPr>
              <a:t>240</a:t>
            </a:r>
            <a:r>
              <a:rPr lang="en-US" sz="1100" dirty="0"/>
              <a:t>° </a:t>
            </a:r>
            <a:r>
              <a:rPr lang="en-US" sz="1100" dirty="0">
                <a:solidFill>
                  <a:schemeClr val="tx1"/>
                </a:solidFill>
              </a:rPr>
              <a:t>range</a:t>
            </a:r>
          </a:p>
          <a:p>
            <a:pPr algn="ctr">
              <a:lnSpc>
                <a:spcPct val="150000"/>
              </a:lnSpc>
            </a:pPr>
            <a:br>
              <a:rPr lang="en-US" sz="900" dirty="0"/>
            </a:br>
            <a:r>
              <a:rPr lang="en-US" sz="1100" dirty="0">
                <a:solidFill>
                  <a:schemeClr val="tx1"/>
                </a:solidFill>
              </a:rPr>
              <a:t>First 83 + last 83 rays thrown away due to hardware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91C18-34CE-4F2E-9432-AA57FAF8C5F9}"/>
              </a:ext>
            </a:extLst>
          </p:cNvPr>
          <p:cNvSpPr txBox="1"/>
          <p:nvPr/>
        </p:nvSpPr>
        <p:spPr>
          <a:xfrm>
            <a:off x="9644532" y="1236719"/>
            <a:ext cx="1714896" cy="914400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TIAGo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C30-19A6-4D8B-A539-9A2D2CC4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problems did you run into when using the laser sensor map?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5CA-E45F-4E3D-8EAC-0F85166B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 dirty="0"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684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690928" y="42674"/>
            <a:ext cx="10186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defRPr/>
            </a:pP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Noise. Obstacles everywhere!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485A2-E53A-8947-AB41-9E37E2DA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40" y="1368237"/>
            <a:ext cx="4826768" cy="48127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AB9CA3-253A-C748-8637-4330BA6CC87B}"/>
              </a:ext>
            </a:extLst>
          </p:cNvPr>
          <p:cNvSpPr/>
          <p:nvPr/>
        </p:nvSpPr>
        <p:spPr>
          <a:xfrm>
            <a:off x="6772750" y="1508776"/>
            <a:ext cx="4826768" cy="51078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Sources: reflections, artifacts from robot braking,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Turn measurements (true/false) into a </a:t>
            </a:r>
            <a:r>
              <a:rPr lang="en-US" sz="2200" i="1" dirty="0">
                <a:solidFill>
                  <a:schemeClr val="tx1"/>
                </a:solidFill>
              </a:rPr>
              <a:t>probability</a:t>
            </a:r>
            <a:endParaRPr lang="en-US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map stores the probability of a cell being an obstacle or not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positive measurement </a:t>
            </a:r>
            <a:r>
              <a:rPr lang="en-US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probability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</a:t>
            </a:r>
            <a:r>
              <a:rPr lang="en-US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decide</a:t>
            </a:r>
          </a:p>
          <a:p>
            <a:pPr marL="4572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6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C30-19A6-4D8B-A539-9A2D2CC4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problems did you run into when programming a path-following system?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5CA-E45F-4E3D-8EAC-0F85166B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84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ED36-2AE7-144B-897F-772FD414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E730-1655-DD4B-8FC3-BEC1D652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228" y="1825625"/>
            <a:ext cx="435057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Find the right trade-offs in your gains</a:t>
            </a:r>
          </a:p>
          <a:p>
            <a:r>
              <a:rPr lang="en-US" dirty="0"/>
              <a:t>Minimize settling time</a:t>
            </a:r>
          </a:p>
          <a:p>
            <a:r>
              <a:rPr lang="en-US" dirty="0"/>
              <a:t>Minimize tracking error</a:t>
            </a:r>
          </a:p>
          <a:p>
            <a:r>
              <a:rPr lang="en-US" i="1" dirty="0"/>
              <a:t>Learn to live with your controller not being perfect and stay away from obstacles</a:t>
            </a:r>
          </a:p>
        </p:txBody>
      </p:sp>
      <p:pic>
        <p:nvPicPr>
          <p:cNvPr id="5122" name="Picture 2" descr="Step response - Wikipedia">
            <a:extLst>
              <a:ext uri="{FF2B5EF4-FFF2-40B4-BE49-F238E27FC236}">
                <a16:creationId xmlns:a16="http://schemas.microsoft.com/office/drawing/2014/main" id="{3E3FAE03-E1A5-2B43-954E-9F82D980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2287083"/>
            <a:ext cx="4702175" cy="34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907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IRO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D25814"/>
      </a:accent1>
      <a:accent2>
        <a:srgbClr val="00A0A0"/>
      </a:accent2>
      <a:accent3>
        <a:srgbClr val="FFC000"/>
      </a:accent3>
      <a:accent4>
        <a:srgbClr val="70AD47"/>
      </a:accent4>
      <a:accent5>
        <a:srgbClr val="00A0A0"/>
      </a:accent5>
      <a:accent6>
        <a:srgbClr val="D25814"/>
      </a:accent6>
      <a:hlink>
        <a:srgbClr val="108AE0"/>
      </a:hlink>
      <a:folHlink>
        <a:srgbClr val="AF69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/>
        </a:solidFill>
      </a:spPr>
      <a:bodyPr wrap="square" lIns="182880" tIns="91440" rIns="182880" bIns="91440" rtlCol="0" anchor="ctr" anchorCtr="0">
        <a:normAutofit fontScale="92500" lnSpcReduction="20000"/>
      </a:bodyPr>
      <a:lstStyle>
        <a:defPPr algn="ctr">
          <a:lnSpc>
            <a:spcPct val="150000"/>
          </a:lnSpc>
          <a:defRPr sz="1600" b="0" i="1" smtClean="0">
            <a:solidFill>
              <a:schemeClr val="bg1"/>
            </a:solidFill>
            <a:latin typeface="Cambria Math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f92325-2daa-421b-ae81-e3c1bb5d6bf0">
      <Terms xmlns="http://schemas.microsoft.com/office/infopath/2007/PartnerControls"/>
    </lcf76f155ced4ddcb4097134ff3c332f>
    <TaxCatchAll xmlns="92c16b9d-8c83-445e-a4f4-1fe3d2f43f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81EB600E8DD42B1A65F2768BA18B4" ma:contentTypeVersion="15" ma:contentTypeDescription="Create a new document." ma:contentTypeScope="" ma:versionID="7e477700da6c10727be39631e3ca2bb9">
  <xsd:schema xmlns:xsd="http://www.w3.org/2001/XMLSchema" xmlns:xs="http://www.w3.org/2001/XMLSchema" xmlns:p="http://schemas.microsoft.com/office/2006/metadata/properties" xmlns:ns2="1af92325-2daa-421b-ae81-e3c1bb5d6bf0" xmlns:ns3="036e1954-5d62-406d-9e97-3a33b998f828" xmlns:ns4="92c16b9d-8c83-445e-a4f4-1fe3d2f43f13" targetNamespace="http://schemas.microsoft.com/office/2006/metadata/properties" ma:root="true" ma:fieldsID="d406489c04f5e21ef1da9bd4644cc570" ns2:_="" ns3:_="" ns4:_="">
    <xsd:import namespace="1af92325-2daa-421b-ae81-e3c1bb5d6bf0"/>
    <xsd:import namespace="036e1954-5d62-406d-9e97-3a33b998f828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4:TaxCatchAll" minOccurs="0"/>
                <xsd:element ref="ns2:lcf76f155ced4ddcb4097134ff3c332f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92325-2daa-421b-ae81-e3c1bb5d6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e1954-5d62-406d-9e97-3a33b998f8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6742ace-97bf-4333-98b0-d34e20b97597}" ma:internalName="TaxCatchAll" ma:showField="CatchAllData" ma:web="036e1954-5d62-406d-9e97-3a33b998f8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0B5D38-B321-4F1A-B5CE-358FF174EE8B}">
  <ds:schemaRefs>
    <ds:schemaRef ds:uri="http://schemas.microsoft.com/office/2006/metadata/properties"/>
    <ds:schemaRef ds:uri="http://schemas.microsoft.com/office/infopath/2007/PartnerControls"/>
    <ds:schemaRef ds:uri="1af92325-2daa-421b-ae81-e3c1bb5d6bf0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E029B910-363C-46F0-B6CD-2FEB6C61A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E7F1CC-FF1D-433D-970B-A106B4FB58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92325-2daa-421b-ae81-e3c1bb5d6bf0"/>
    <ds:schemaRef ds:uri="036e1954-5d62-406d-9e97-3a33b998f828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39413</TotalTime>
  <Words>440</Words>
  <Application>Microsoft Office PowerPoint</Application>
  <PresentationFormat>Widescreen</PresentationFormat>
  <Paragraphs>67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1_Office Theme</vt:lpstr>
      <vt:lpstr>CSCI 3302 Introduction to Robotics</vt:lpstr>
      <vt:lpstr>PowerPoint Presentation</vt:lpstr>
      <vt:lpstr>Recap</vt:lpstr>
      <vt:lpstr>Today: Odometry, Mapping and Inverse Kinematics</vt:lpstr>
      <vt:lpstr>Lab Setup</vt:lpstr>
      <vt:lpstr>What problems did you run into when using the laser sensor map?</vt:lpstr>
      <vt:lpstr>PowerPoint Presentation</vt:lpstr>
      <vt:lpstr>What problems did you run into when programming a path-following system?</vt:lpstr>
      <vt:lpstr>Control issues</vt:lpstr>
      <vt:lpstr>What parameter do you think will affect planning time the most?</vt:lpstr>
      <vt:lpstr>PowerPoint Presentation</vt:lpstr>
      <vt:lpstr>Path Planning</vt:lpstr>
      <vt:lpstr>3 modes in provided code skeleton</vt:lpstr>
      <vt:lpstr>This lab is worth 150  points!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3302 Introduction to Robotics</dc:title>
  <dc:subject/>
  <dc:creator>Brad Hayes</dc:creator>
  <cp:keywords/>
  <dc:description/>
  <cp:lastModifiedBy>Nicolaus J Correll</cp:lastModifiedBy>
  <cp:revision>266</cp:revision>
  <dcterms:created xsi:type="dcterms:W3CDTF">2017-08-30T20:35:18Z</dcterms:created>
  <dcterms:modified xsi:type="dcterms:W3CDTF">2023-03-15T21:30:39Z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0x010100D0281EB600E8DD42B1A65F2768BA18B4</vt:lpwstr>
  </property>
  <property fmtid="{D5CDD505-2E9C-101B-9397-08002B2CF9AE}" pid="3" name="MediaServiceImageTags">
    <vt:lpwstr/>
  </property>
</Properties>
</file>